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 id="2147483660" r:id="rId5"/>
    <p:sldMasterId id="2147483672" r:id="rId6"/>
  </p:sldMasterIdLst>
  <p:notesMasterIdLst>
    <p:notesMasterId r:id="rId42"/>
  </p:notesMasterIdLst>
  <p:sldIdLst>
    <p:sldId id="256"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57" r:id="rId22"/>
    <p:sldId id="260"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020AE-4EDB-46FF-BA48-96552A96026F}">
          <p14:sldIdLst>
            <p14:sldId id="256"/>
            <p14:sldId id="258"/>
            <p14:sldId id="259"/>
            <p14:sldId id="261"/>
            <p14:sldId id="262"/>
            <p14:sldId id="263"/>
            <p14:sldId id="264"/>
            <p14:sldId id="265"/>
            <p14:sldId id="266"/>
            <p14:sldId id="267"/>
            <p14:sldId id="268"/>
            <p14:sldId id="269"/>
            <p14:sldId id="270"/>
            <p14:sldId id="271"/>
            <p14:sldId id="272"/>
            <p14:sldId id="257"/>
            <p14:sldId id="260"/>
            <p14:sldId id="277"/>
            <p14:sldId id="279"/>
            <p14:sldId id="280"/>
            <p14:sldId id="281"/>
            <p14:sldId id="282"/>
            <p14:sldId id="283"/>
            <p14:sldId id="284"/>
            <p14:sldId id="285"/>
            <p14:sldId id="286"/>
            <p14:sldId id="287"/>
            <p14:sldId id="288"/>
            <p14:sldId id="289"/>
            <p14:sldId id="290"/>
            <p14:sldId id="291"/>
            <p14:sldId id="292"/>
            <p14:sldId id="293"/>
            <p14:sldId id="294"/>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3DA32A-8DF6-4E81-A76D-37BA2E906B30}" v="1" dt="2020-12-06T06:07:31.509"/>
    <p1510:client id="{8AA2351A-4CA4-443D-A97C-5933D9E85F15}" v="5" dt="2020-12-02T13:21:45.6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EB7BC-E7B7-4575-9112-6E1F8FFB069E}" type="datetimeFigureOut">
              <a:rPr lang="en-US" smtClean="0"/>
              <a:t>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563E5-3F3B-4F78-9C71-DC2608869805}" type="slidenum">
              <a:rPr lang="en-US" smtClean="0"/>
              <a:t>‹#›</a:t>
            </a:fld>
            <a:endParaRPr lang="en-US" dirty="0"/>
          </a:p>
        </p:txBody>
      </p:sp>
    </p:spTree>
    <p:extLst>
      <p:ext uri="{BB962C8B-B14F-4D97-AF65-F5344CB8AC3E}">
        <p14:creationId xmlns:p14="http://schemas.microsoft.com/office/powerpoint/2010/main" val="3303684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3A59B-3875-45D0-9B5D-DE9346067F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244793A9-7C6C-4D08-92F6-F1F92C238736}" type="datetime1">
              <a:rPr lang="en-US" smtClean="0"/>
              <a:t>1/19/2023</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72F62-41D9-41B4-A742-F07D327A573D}"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EF911B4-2B8A-4B9C-8112-6F5C986D46F7}" type="datetime1">
              <a:rPr lang="en-US" smtClean="0"/>
              <a:t>1/19/2023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60663-5F92-412B-BD16-9E4A9F2BFA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C6EDE4-A9DB-4CB3-AA05-A91222DF0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93B140-21FD-43FF-BB7A-C6FFA92D779E}"/>
              </a:ext>
            </a:extLst>
          </p:cNvPr>
          <p:cNvSpPr>
            <a:spLocks noGrp="1"/>
          </p:cNvSpPr>
          <p:nvPr>
            <p:ph type="dt" sz="half" idx="10"/>
          </p:nvPr>
        </p:nvSpPr>
        <p:spPr/>
        <p:txBody>
          <a:bodyPr/>
          <a:lstStyle/>
          <a:p>
            <a:fld id="{2D2F2A0F-DA91-4EEE-8AAA-3DE2634B467E}" type="datetimeFigureOut">
              <a:rPr lang="en-US" smtClean="0"/>
              <a:t>1/19/2023</a:t>
            </a:fld>
            <a:endParaRPr lang="en-US"/>
          </a:p>
        </p:txBody>
      </p:sp>
      <p:sp>
        <p:nvSpPr>
          <p:cNvPr id="5" name="Footer Placeholder 4">
            <a:extLst>
              <a:ext uri="{FF2B5EF4-FFF2-40B4-BE49-F238E27FC236}">
                <a16:creationId xmlns:a16="http://schemas.microsoft.com/office/drawing/2014/main" id="{15B51668-DA57-4D9C-B515-A9271CEEB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A7C17-4BEB-4215-921B-35F67D79DFF9}"/>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381544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F099-623A-48A0-8069-149C0560E3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EAA04B-8714-4AA1-AEF9-47CDDCB55F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59F1C-6AD6-40C1-9C26-F422CFFEA55A}"/>
              </a:ext>
            </a:extLst>
          </p:cNvPr>
          <p:cNvSpPr>
            <a:spLocks noGrp="1"/>
          </p:cNvSpPr>
          <p:nvPr>
            <p:ph type="dt" sz="half" idx="10"/>
          </p:nvPr>
        </p:nvSpPr>
        <p:spPr/>
        <p:txBody>
          <a:bodyPr/>
          <a:lstStyle/>
          <a:p>
            <a:fld id="{2D2F2A0F-DA91-4EEE-8AAA-3DE2634B467E}" type="datetimeFigureOut">
              <a:rPr lang="en-US" smtClean="0"/>
              <a:t>1/19/2023</a:t>
            </a:fld>
            <a:endParaRPr lang="en-US"/>
          </a:p>
        </p:txBody>
      </p:sp>
      <p:sp>
        <p:nvSpPr>
          <p:cNvPr id="5" name="Footer Placeholder 4">
            <a:extLst>
              <a:ext uri="{FF2B5EF4-FFF2-40B4-BE49-F238E27FC236}">
                <a16:creationId xmlns:a16="http://schemas.microsoft.com/office/drawing/2014/main" id="{930DCF20-D3ED-4A56-881F-90324C5C7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FD64A-484A-47D2-A3B9-0A36A9A3067A}"/>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44624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2DE7-23D8-4962-8CC0-1AC81F63E2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78ED81-DDA7-4D68-861E-FC8A9C1531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DE0701-ED76-48C0-AEEF-3144752CE78F}"/>
              </a:ext>
            </a:extLst>
          </p:cNvPr>
          <p:cNvSpPr>
            <a:spLocks noGrp="1"/>
          </p:cNvSpPr>
          <p:nvPr>
            <p:ph type="dt" sz="half" idx="10"/>
          </p:nvPr>
        </p:nvSpPr>
        <p:spPr/>
        <p:txBody>
          <a:bodyPr/>
          <a:lstStyle/>
          <a:p>
            <a:fld id="{2D2F2A0F-DA91-4EEE-8AAA-3DE2634B467E}" type="datetimeFigureOut">
              <a:rPr lang="en-US" smtClean="0"/>
              <a:t>1/19/2023</a:t>
            </a:fld>
            <a:endParaRPr lang="en-US"/>
          </a:p>
        </p:txBody>
      </p:sp>
      <p:sp>
        <p:nvSpPr>
          <p:cNvPr id="5" name="Footer Placeholder 4">
            <a:extLst>
              <a:ext uri="{FF2B5EF4-FFF2-40B4-BE49-F238E27FC236}">
                <a16:creationId xmlns:a16="http://schemas.microsoft.com/office/drawing/2014/main" id="{D28B8CD8-D7A5-48DC-A938-2ECC045BE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B872B-DE6E-4E95-B6C5-6680AC7526A5}"/>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2806628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0B06-1E1D-4FA0-A982-2D61D7F88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251505-086E-4923-98F8-81EBD34577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94E88D-D97D-4631-865B-6333E1A00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03C603-1802-4020-9CF7-4D4CEB84B798}"/>
              </a:ext>
            </a:extLst>
          </p:cNvPr>
          <p:cNvSpPr>
            <a:spLocks noGrp="1"/>
          </p:cNvSpPr>
          <p:nvPr>
            <p:ph type="dt" sz="half" idx="10"/>
          </p:nvPr>
        </p:nvSpPr>
        <p:spPr/>
        <p:txBody>
          <a:bodyPr/>
          <a:lstStyle/>
          <a:p>
            <a:fld id="{2D2F2A0F-DA91-4EEE-8AAA-3DE2634B467E}" type="datetimeFigureOut">
              <a:rPr lang="en-US" smtClean="0"/>
              <a:t>1/19/2023</a:t>
            </a:fld>
            <a:endParaRPr lang="en-US"/>
          </a:p>
        </p:txBody>
      </p:sp>
      <p:sp>
        <p:nvSpPr>
          <p:cNvPr id="6" name="Footer Placeholder 5">
            <a:extLst>
              <a:ext uri="{FF2B5EF4-FFF2-40B4-BE49-F238E27FC236}">
                <a16:creationId xmlns:a16="http://schemas.microsoft.com/office/drawing/2014/main" id="{3703F965-25F3-459C-8319-E70E075D12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185E36-263C-470A-9F87-790AA0FF97B8}"/>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4090037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21EF-9284-4BF0-BEDD-D70F6FF8F9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E0F37D-195B-4D5F-875C-FEF82B68FF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7980CD-5426-4E9E-AC0E-F3D6E61CD5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E31120-01BF-4B01-BC4C-046145950F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20305A-C7F8-4A3A-A773-F1FC670D64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537A0C-8A88-40B2-B405-A9009391FE45}"/>
              </a:ext>
            </a:extLst>
          </p:cNvPr>
          <p:cNvSpPr>
            <a:spLocks noGrp="1"/>
          </p:cNvSpPr>
          <p:nvPr>
            <p:ph type="dt" sz="half" idx="10"/>
          </p:nvPr>
        </p:nvSpPr>
        <p:spPr/>
        <p:txBody>
          <a:bodyPr/>
          <a:lstStyle/>
          <a:p>
            <a:fld id="{2D2F2A0F-DA91-4EEE-8AAA-3DE2634B467E}" type="datetimeFigureOut">
              <a:rPr lang="en-US" smtClean="0"/>
              <a:t>1/19/2023</a:t>
            </a:fld>
            <a:endParaRPr lang="en-US"/>
          </a:p>
        </p:txBody>
      </p:sp>
      <p:sp>
        <p:nvSpPr>
          <p:cNvPr id="8" name="Footer Placeholder 7">
            <a:extLst>
              <a:ext uri="{FF2B5EF4-FFF2-40B4-BE49-F238E27FC236}">
                <a16:creationId xmlns:a16="http://schemas.microsoft.com/office/drawing/2014/main" id="{DE7EF287-ADDE-45DF-A821-DB51C66A6C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183FE0-7454-434E-A7CD-A1C34BF98CF8}"/>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35065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FBA1-47D7-47DA-8705-CEC84B01B9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EAA182-7E3F-466C-94DD-F7F57935BDD6}"/>
              </a:ext>
            </a:extLst>
          </p:cNvPr>
          <p:cNvSpPr>
            <a:spLocks noGrp="1"/>
          </p:cNvSpPr>
          <p:nvPr>
            <p:ph type="dt" sz="half" idx="10"/>
          </p:nvPr>
        </p:nvSpPr>
        <p:spPr/>
        <p:txBody>
          <a:bodyPr/>
          <a:lstStyle/>
          <a:p>
            <a:fld id="{2D2F2A0F-DA91-4EEE-8AAA-3DE2634B467E}" type="datetimeFigureOut">
              <a:rPr lang="en-US" smtClean="0"/>
              <a:t>1/19/2023</a:t>
            </a:fld>
            <a:endParaRPr lang="en-US"/>
          </a:p>
        </p:txBody>
      </p:sp>
      <p:sp>
        <p:nvSpPr>
          <p:cNvPr id="4" name="Footer Placeholder 3">
            <a:extLst>
              <a:ext uri="{FF2B5EF4-FFF2-40B4-BE49-F238E27FC236}">
                <a16:creationId xmlns:a16="http://schemas.microsoft.com/office/drawing/2014/main" id="{41F9F106-505A-4B8C-915A-9A218EEB3D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D920BE-6984-44C4-8BED-B2412E331E3A}"/>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605541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C1675F-3022-4D43-8EC9-B5288906558B}"/>
              </a:ext>
            </a:extLst>
          </p:cNvPr>
          <p:cNvSpPr>
            <a:spLocks noGrp="1"/>
          </p:cNvSpPr>
          <p:nvPr>
            <p:ph type="dt" sz="half" idx="10"/>
          </p:nvPr>
        </p:nvSpPr>
        <p:spPr/>
        <p:txBody>
          <a:bodyPr/>
          <a:lstStyle/>
          <a:p>
            <a:fld id="{2D2F2A0F-DA91-4EEE-8AAA-3DE2634B467E}" type="datetimeFigureOut">
              <a:rPr lang="en-US" smtClean="0"/>
              <a:t>1/19/2023</a:t>
            </a:fld>
            <a:endParaRPr lang="en-US"/>
          </a:p>
        </p:txBody>
      </p:sp>
      <p:sp>
        <p:nvSpPr>
          <p:cNvPr id="3" name="Footer Placeholder 2">
            <a:extLst>
              <a:ext uri="{FF2B5EF4-FFF2-40B4-BE49-F238E27FC236}">
                <a16:creationId xmlns:a16="http://schemas.microsoft.com/office/drawing/2014/main" id="{741B30E5-C74F-44E6-B477-3AAC49B448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55E733-08F6-4391-9741-0B7C3F4057E4}"/>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3525611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695B-6615-4C18-AC48-A9D504D11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F75D25-E9EB-4AB0-8640-26B9C89DC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1E3D6C-4C88-40D4-8F92-13A6CE62F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5FB5C4-D31C-414A-8135-C23CC1961C2A}"/>
              </a:ext>
            </a:extLst>
          </p:cNvPr>
          <p:cNvSpPr>
            <a:spLocks noGrp="1"/>
          </p:cNvSpPr>
          <p:nvPr>
            <p:ph type="dt" sz="half" idx="10"/>
          </p:nvPr>
        </p:nvSpPr>
        <p:spPr/>
        <p:txBody>
          <a:bodyPr/>
          <a:lstStyle/>
          <a:p>
            <a:fld id="{2D2F2A0F-DA91-4EEE-8AAA-3DE2634B467E}" type="datetimeFigureOut">
              <a:rPr lang="en-US" smtClean="0"/>
              <a:t>1/19/2023</a:t>
            </a:fld>
            <a:endParaRPr lang="en-US"/>
          </a:p>
        </p:txBody>
      </p:sp>
      <p:sp>
        <p:nvSpPr>
          <p:cNvPr id="6" name="Footer Placeholder 5">
            <a:extLst>
              <a:ext uri="{FF2B5EF4-FFF2-40B4-BE49-F238E27FC236}">
                <a16:creationId xmlns:a16="http://schemas.microsoft.com/office/drawing/2014/main" id="{313CA0B3-178D-47B6-B1D6-E48F58ABF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75EEF9-8006-4883-B080-CA81171838AC}"/>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3337081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82438-B4B8-4A3B-81C9-F825F3AAC376}"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21915-B71D-46C9-93B3-E2E18BAFA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E347C5-7517-4180-9051-057F972C54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2DB243-CC47-420A-97AD-50A66AA8A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AE1120-3C8B-4DB8-B88A-C83D05D502A0}"/>
              </a:ext>
            </a:extLst>
          </p:cNvPr>
          <p:cNvSpPr>
            <a:spLocks noGrp="1"/>
          </p:cNvSpPr>
          <p:nvPr>
            <p:ph type="dt" sz="half" idx="10"/>
          </p:nvPr>
        </p:nvSpPr>
        <p:spPr/>
        <p:txBody>
          <a:bodyPr/>
          <a:lstStyle/>
          <a:p>
            <a:fld id="{2D2F2A0F-DA91-4EEE-8AAA-3DE2634B467E}" type="datetimeFigureOut">
              <a:rPr lang="en-US" smtClean="0"/>
              <a:t>1/19/2023</a:t>
            </a:fld>
            <a:endParaRPr lang="en-US"/>
          </a:p>
        </p:txBody>
      </p:sp>
      <p:sp>
        <p:nvSpPr>
          <p:cNvPr id="6" name="Footer Placeholder 5">
            <a:extLst>
              <a:ext uri="{FF2B5EF4-FFF2-40B4-BE49-F238E27FC236}">
                <a16:creationId xmlns:a16="http://schemas.microsoft.com/office/drawing/2014/main" id="{E343DB46-CC7E-4344-9850-8CC36367F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5E1C0-FFED-4A04-A8A4-E4FE2235F8B3}"/>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2637988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9387E-5A28-44D8-9902-FD0E9310A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B9CF8C-AFFA-44D5-A0F6-431F91A396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2D2A0-4A92-4E52-B80F-FBE4B07C6F0E}"/>
              </a:ext>
            </a:extLst>
          </p:cNvPr>
          <p:cNvSpPr>
            <a:spLocks noGrp="1"/>
          </p:cNvSpPr>
          <p:nvPr>
            <p:ph type="dt" sz="half" idx="10"/>
          </p:nvPr>
        </p:nvSpPr>
        <p:spPr/>
        <p:txBody>
          <a:bodyPr/>
          <a:lstStyle/>
          <a:p>
            <a:fld id="{2D2F2A0F-DA91-4EEE-8AAA-3DE2634B467E}" type="datetimeFigureOut">
              <a:rPr lang="en-US" smtClean="0"/>
              <a:t>1/19/2023</a:t>
            </a:fld>
            <a:endParaRPr lang="en-US"/>
          </a:p>
        </p:txBody>
      </p:sp>
      <p:sp>
        <p:nvSpPr>
          <p:cNvPr id="5" name="Footer Placeholder 4">
            <a:extLst>
              <a:ext uri="{FF2B5EF4-FFF2-40B4-BE49-F238E27FC236}">
                <a16:creationId xmlns:a16="http://schemas.microsoft.com/office/drawing/2014/main" id="{306B2E42-2E30-48F7-8B0B-3B7191A1E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0F4B4C-2CB9-487A-B64F-50E24328E05E}"/>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545971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DBD645-660C-4D7D-8C0C-865022145D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9EF5B-E23F-4070-A013-7A5FC61D1A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C7BB1-56ED-4775-98D6-801862923871}"/>
              </a:ext>
            </a:extLst>
          </p:cNvPr>
          <p:cNvSpPr>
            <a:spLocks noGrp="1"/>
          </p:cNvSpPr>
          <p:nvPr>
            <p:ph type="dt" sz="half" idx="10"/>
          </p:nvPr>
        </p:nvSpPr>
        <p:spPr/>
        <p:txBody>
          <a:bodyPr/>
          <a:lstStyle/>
          <a:p>
            <a:fld id="{2D2F2A0F-DA91-4EEE-8AAA-3DE2634B467E}" type="datetimeFigureOut">
              <a:rPr lang="en-US" smtClean="0"/>
              <a:t>1/19/2023</a:t>
            </a:fld>
            <a:endParaRPr lang="en-US"/>
          </a:p>
        </p:txBody>
      </p:sp>
      <p:sp>
        <p:nvSpPr>
          <p:cNvPr id="5" name="Footer Placeholder 4">
            <a:extLst>
              <a:ext uri="{FF2B5EF4-FFF2-40B4-BE49-F238E27FC236}">
                <a16:creationId xmlns:a16="http://schemas.microsoft.com/office/drawing/2014/main" id="{A3BC50E4-9F74-41A0-B4C3-055164D1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DF47F-848D-499C-9826-56630CD3538D}"/>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2617025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9D79CA-011F-4D0F-ABA0-641F9C848F4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676178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9D79CA-011F-4D0F-ABA0-641F9C848F4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382744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9D79CA-011F-4D0F-ABA0-641F9C848F4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4242923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9D79CA-011F-4D0F-ABA0-641F9C848F4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766330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9D79CA-011F-4D0F-ABA0-641F9C848F49}" type="datetimeFigureOut">
              <a:rPr lang="en-US" smtClean="0"/>
              <a:pPr/>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41790725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9D79CA-011F-4D0F-ABA0-641F9C848F49}" type="datetimeFigureOut">
              <a:rPr lang="en-US" smtClean="0"/>
              <a:pPr/>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2885638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9D79CA-011F-4D0F-ABA0-641F9C848F49}" type="datetimeFigureOut">
              <a:rPr lang="en-US" smtClean="0"/>
              <a:pPr/>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3321076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00E4997B-1FE4-47A8-9028-DEF54467F1A4}" type="datetime1">
              <a:rPr lang="en-US" smtClean="0"/>
              <a:t>1/19/2023</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9D79CA-011F-4D0F-ABA0-641F9C848F4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102223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9D79CA-011F-4D0F-ABA0-641F9C848F4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8892356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9D79CA-011F-4D0F-ABA0-641F9C848F4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3382175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9D79CA-011F-4D0F-ABA0-641F9C848F4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87563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33E2A4-FC2B-4C62-99D1-22A122804089}"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178FDE-D23B-4B1F-9C84-7727D2CE25D7}" type="datetime1">
              <a:rPr lang="en-US" smtClean="0"/>
              <a:t>1/19/2023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1E6DC1-AD37-4838-9FEB-59E5E9793810}" type="datetime1">
              <a:rPr lang="en-US" smtClean="0"/>
              <a:t>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D4326B5-3923-4825-B39D-26824402D2D6}" type="datetime1">
              <a:rPr lang="en-US" smtClean="0"/>
              <a:t>1/19/2023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7F77A073-F441-4A2C-AEED-DA5AB371EE5F}" type="datetime1">
              <a:rPr lang="en-US" smtClean="0"/>
              <a:t>1/19/2023</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59920AA-4634-43CD-9C1A-EA35C3EB9627}" type="datetime1">
              <a:rPr lang="en-US" smtClean="0"/>
              <a:t>1/19/2023</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5D330AF-CDB6-4B06-9433-B8653C157AA0}" type="datetime1">
              <a:rPr lang="en-US" smtClean="0"/>
              <a:t>1/19/2023</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7E3E5-D8AD-48A5-80A7-646885E267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E7B661-63F4-4BB7-B273-22D5D5BD22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2F059-7AE9-4B73-8BC4-3C7E9E647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2F2A0F-DA91-4EEE-8AAA-3DE2634B467E}" type="datetimeFigureOut">
              <a:rPr lang="en-US" smtClean="0"/>
              <a:t>1/19/2023</a:t>
            </a:fld>
            <a:endParaRPr lang="en-US"/>
          </a:p>
        </p:txBody>
      </p:sp>
      <p:sp>
        <p:nvSpPr>
          <p:cNvPr id="5" name="Footer Placeholder 4">
            <a:extLst>
              <a:ext uri="{FF2B5EF4-FFF2-40B4-BE49-F238E27FC236}">
                <a16:creationId xmlns:a16="http://schemas.microsoft.com/office/drawing/2014/main" id="{D4A17D55-1545-47B2-BF33-840DF2856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DAF65-FF9A-4429-8D82-D5FFB2634A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402DE-BA73-4F1B-8267-3428CF89387E}" type="slidenum">
              <a:rPr lang="en-US" smtClean="0"/>
              <a:t>‹#›</a:t>
            </a:fld>
            <a:endParaRPr lang="en-US"/>
          </a:p>
        </p:txBody>
      </p:sp>
    </p:spTree>
    <p:extLst>
      <p:ext uri="{BB962C8B-B14F-4D97-AF65-F5344CB8AC3E}">
        <p14:creationId xmlns:p14="http://schemas.microsoft.com/office/powerpoint/2010/main" val="1262768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D79CA-011F-4D0F-ABA0-641F9C848F49}" type="datetimeFigureOut">
              <a:rPr lang="en-US" smtClean="0"/>
              <a:pPr/>
              <a:t>1/19/2023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F240D-47E3-4076-9211-5F283B458413}" type="slidenum">
              <a:rPr lang="en-US" smtClean="0"/>
              <a:pPr/>
              <a:t>‹#›</a:t>
            </a:fld>
            <a:endParaRPr lang="en-US"/>
          </a:p>
        </p:txBody>
      </p:sp>
    </p:spTree>
    <p:extLst>
      <p:ext uri="{BB962C8B-B14F-4D97-AF65-F5344CB8AC3E}">
        <p14:creationId xmlns:p14="http://schemas.microsoft.com/office/powerpoint/2010/main" val="38065122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8.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2A1-33AB-498F-9481-456EE428A8BA}"/>
              </a:ext>
            </a:extLst>
          </p:cNvPr>
          <p:cNvSpPr>
            <a:spLocks noGrp="1"/>
          </p:cNvSpPr>
          <p:nvPr>
            <p:ph type="title"/>
          </p:nvPr>
        </p:nvSpPr>
        <p:spPr/>
        <p:txBody>
          <a:bodyPr anchor="ctr">
            <a:noAutofit/>
          </a:bodyPr>
          <a:lstStyle/>
          <a:p>
            <a:pPr algn="ctr"/>
            <a:r>
              <a:rPr lang="en-US" sz="4000" dirty="0">
                <a:solidFill>
                  <a:schemeClr val="tx2">
                    <a:lumMod val="75000"/>
                    <a:lumOff val="25000"/>
                  </a:schemeClr>
                </a:solidFill>
              </a:rPr>
              <a:t>Political Development of Bangladesh from 1947-1971</a:t>
            </a:r>
          </a:p>
        </p:txBody>
      </p:sp>
      <p:sp>
        <p:nvSpPr>
          <p:cNvPr id="5" name="Text Placeholder 4">
            <a:extLst>
              <a:ext uri="{FF2B5EF4-FFF2-40B4-BE49-F238E27FC236}">
                <a16:creationId xmlns:a16="http://schemas.microsoft.com/office/drawing/2014/main" id="{FE898466-C937-45DE-94C5-6A041562DE6D}"/>
              </a:ext>
            </a:extLst>
          </p:cNvPr>
          <p:cNvSpPr>
            <a:spLocks noGrp="1"/>
          </p:cNvSpPr>
          <p:nvPr>
            <p:ph type="body" idx="1"/>
          </p:nvPr>
        </p:nvSpPr>
        <p:spPr/>
        <p:txBody>
          <a:bodyPr>
            <a:normAutofit fontScale="55000" lnSpcReduction="20000"/>
          </a:bodyPr>
          <a:lstStyle/>
          <a:p>
            <a:r>
              <a:rPr lang="en-US" sz="3200" dirty="0" err="1"/>
              <a:t>Ms</a:t>
            </a:r>
            <a:r>
              <a:rPr lang="en-US" sz="3200" dirty="0"/>
              <a:t> Farhana Afroz</a:t>
            </a:r>
          </a:p>
          <a:p>
            <a:r>
              <a:rPr lang="en-US" sz="3200" dirty="0"/>
              <a:t>Senior Assistant Professor</a:t>
            </a:r>
          </a:p>
          <a:p>
            <a:r>
              <a:rPr lang="en-US" sz="3200" dirty="0"/>
              <a:t>Dept. of Social Science </a:t>
            </a:r>
          </a:p>
        </p:txBody>
      </p:sp>
    </p:spTree>
    <p:extLst>
      <p:ext uri="{BB962C8B-B14F-4D97-AF65-F5344CB8AC3E}">
        <p14:creationId xmlns:p14="http://schemas.microsoft.com/office/powerpoint/2010/main" val="107436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40">
          <a:fgClr>
            <a:schemeClr val="bg2"/>
          </a:fgClr>
          <a:bgClr>
            <a:schemeClr val="tx2">
              <a:lumMod val="25000"/>
              <a:lumOff val="7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8B17-6E80-4D94-91DB-60506DA0683C}"/>
              </a:ext>
            </a:extLst>
          </p:cNvPr>
          <p:cNvSpPr>
            <a:spLocks noGrp="1"/>
          </p:cNvSpPr>
          <p:nvPr>
            <p:ph type="title"/>
          </p:nvPr>
        </p:nvSpPr>
        <p:spPr>
          <a:xfrm>
            <a:off x="2642532" y="1275127"/>
            <a:ext cx="9549468" cy="853934"/>
          </a:xfrm>
        </p:spPr>
        <p:txBody>
          <a:bodyPr>
            <a:normAutofit/>
          </a:bodyPr>
          <a:lstStyle/>
          <a:p>
            <a:r>
              <a:rPr lang="en-US" sz="4000" dirty="0"/>
              <a:t>Presidential rule in the West Pakistan.</a:t>
            </a:r>
          </a:p>
        </p:txBody>
      </p:sp>
      <p:sp>
        <p:nvSpPr>
          <p:cNvPr id="3" name="Content Placeholder 2">
            <a:extLst>
              <a:ext uri="{FF2B5EF4-FFF2-40B4-BE49-F238E27FC236}">
                <a16:creationId xmlns:a16="http://schemas.microsoft.com/office/drawing/2014/main" id="{22B0324B-437F-4412-9135-359DC7A0A9B6}"/>
              </a:ext>
            </a:extLst>
          </p:cNvPr>
          <p:cNvSpPr>
            <a:spLocks noGrp="1"/>
          </p:cNvSpPr>
          <p:nvPr>
            <p:ph idx="1"/>
          </p:nvPr>
        </p:nvSpPr>
        <p:spPr>
          <a:xfrm>
            <a:off x="2933700" y="2978092"/>
            <a:ext cx="8770571" cy="3111812"/>
          </a:xfrm>
        </p:spPr>
        <p:txBody>
          <a:bodyPr/>
          <a:lstStyle/>
          <a:p>
            <a:r>
              <a:rPr lang="en-US" dirty="0"/>
              <a:t>Governor General </a:t>
            </a:r>
            <a:r>
              <a:rPr lang="en-US" dirty="0" err="1"/>
              <a:t>Gurmani</a:t>
            </a:r>
            <a:r>
              <a:rPr lang="en-US" dirty="0"/>
              <a:t> declared Presidential rule in the West Pakistan.</a:t>
            </a:r>
          </a:p>
          <a:p>
            <a:endParaRPr lang="en-US" dirty="0"/>
          </a:p>
          <a:p>
            <a:r>
              <a:rPr lang="en-US" dirty="0"/>
              <a:t>Huseyn Shaheed Suhrawardy was forced to resign.</a:t>
            </a:r>
          </a:p>
          <a:p>
            <a:endParaRPr lang="en-US" dirty="0"/>
          </a:p>
          <a:p>
            <a:r>
              <a:rPr lang="en-US" dirty="0" err="1"/>
              <a:t>Chundrigar</a:t>
            </a:r>
            <a:r>
              <a:rPr lang="en-US" dirty="0"/>
              <a:t> became the new Prime Minister of Pakistan.</a:t>
            </a:r>
          </a:p>
        </p:txBody>
      </p:sp>
    </p:spTree>
    <p:extLst>
      <p:ext uri="{BB962C8B-B14F-4D97-AF65-F5344CB8AC3E}">
        <p14:creationId xmlns:p14="http://schemas.microsoft.com/office/powerpoint/2010/main" val="355692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chemeClr val="accent1">
                <a:lumMod val="5000"/>
                <a:lumOff val="95000"/>
              </a:schemeClr>
            </a:gs>
            <a:gs pos="43000">
              <a:schemeClr val="accent1">
                <a:lumMod val="45000"/>
                <a:lumOff val="55000"/>
              </a:schemeClr>
            </a:gs>
            <a:gs pos="68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A0E4-0141-455F-904E-EDE841F52672}"/>
              </a:ext>
            </a:extLst>
          </p:cNvPr>
          <p:cNvSpPr>
            <a:spLocks noGrp="1"/>
          </p:cNvSpPr>
          <p:nvPr>
            <p:ph type="title"/>
          </p:nvPr>
        </p:nvSpPr>
        <p:spPr>
          <a:xfrm>
            <a:off x="286328" y="711200"/>
            <a:ext cx="11420786" cy="1006764"/>
          </a:xfrm>
        </p:spPr>
        <p:txBody>
          <a:bodyPr/>
          <a:lstStyle/>
          <a:p>
            <a:pPr algn="ctr"/>
            <a:r>
              <a:rPr lang="en-US" sz="5400" dirty="0" err="1"/>
              <a:t>Ayub</a:t>
            </a:r>
            <a:r>
              <a:rPr lang="en-US" sz="5400" dirty="0"/>
              <a:t> Khan captured the power</a:t>
            </a:r>
          </a:p>
        </p:txBody>
      </p:sp>
      <p:pic>
        <p:nvPicPr>
          <p:cNvPr id="6" name="Picture Placeholder 5">
            <a:extLst>
              <a:ext uri="{FF2B5EF4-FFF2-40B4-BE49-F238E27FC236}">
                <a16:creationId xmlns:a16="http://schemas.microsoft.com/office/drawing/2014/main" id="{6A5B6799-F184-40FF-81CB-BBE0E32831D4}"/>
              </a:ext>
            </a:extLst>
          </p:cNvPr>
          <p:cNvPicPr>
            <a:picLocks noGrp="1" noChangeAspect="1"/>
          </p:cNvPicPr>
          <p:nvPr>
            <p:ph type="pic" idx="1"/>
          </p:nvPr>
        </p:nvPicPr>
        <p:blipFill>
          <a:blip r:embed="rId2"/>
          <a:srcRect l="14556" r="14556"/>
          <a:stretch>
            <a:fillRect/>
          </a:stretch>
        </p:blipFill>
        <p:spPr>
          <a:xfrm>
            <a:off x="0" y="2438401"/>
            <a:ext cx="4193309" cy="3708399"/>
          </a:xfrm>
          <a:effectLst>
            <a:outerShdw blurRad="50800" dist="50800" dir="5400000" algn="ctr" rotWithShape="0">
              <a:srgbClr val="000000">
                <a:alpha val="83000"/>
              </a:srgbClr>
            </a:outerShdw>
          </a:effectLst>
        </p:spPr>
      </p:pic>
      <p:sp>
        <p:nvSpPr>
          <p:cNvPr id="4" name="Text Placeholder 3">
            <a:extLst>
              <a:ext uri="{FF2B5EF4-FFF2-40B4-BE49-F238E27FC236}">
                <a16:creationId xmlns:a16="http://schemas.microsoft.com/office/drawing/2014/main" id="{64ED3A94-3A6A-4AB8-841C-B357770F57A8}"/>
              </a:ext>
            </a:extLst>
          </p:cNvPr>
          <p:cNvSpPr>
            <a:spLocks noGrp="1"/>
          </p:cNvSpPr>
          <p:nvPr>
            <p:ph type="body" sz="half" idx="2"/>
          </p:nvPr>
        </p:nvSpPr>
        <p:spPr>
          <a:xfrm>
            <a:off x="4507345" y="2576946"/>
            <a:ext cx="7196975" cy="3354072"/>
          </a:xfrm>
        </p:spPr>
        <p:txBody>
          <a:bodyPr>
            <a:normAutofit/>
          </a:bodyPr>
          <a:lstStyle/>
          <a:p>
            <a:pPr marL="285750" indent="-285750">
              <a:buFont typeface="Arial" panose="020B0604020202020204" pitchFamily="34" charset="0"/>
              <a:buChar char="•"/>
            </a:pPr>
            <a:r>
              <a:rPr lang="en-US" sz="2400" dirty="0" err="1"/>
              <a:t>Ayub</a:t>
            </a:r>
            <a:r>
              <a:rPr lang="en-US" sz="2400" dirty="0"/>
              <a:t> Khan captured the power on October 7.</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Ayub</a:t>
            </a:r>
            <a:r>
              <a:rPr lang="en-US" sz="2400" dirty="0"/>
              <a:t> Khan declared his cabinet.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All political parties and their activities had been banned.</a:t>
            </a:r>
          </a:p>
        </p:txBody>
      </p:sp>
    </p:spTree>
    <p:extLst>
      <p:ext uri="{BB962C8B-B14F-4D97-AF65-F5344CB8AC3E}">
        <p14:creationId xmlns:p14="http://schemas.microsoft.com/office/powerpoint/2010/main" val="1880431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6E6E-0FFD-40FA-91FA-3A6D7425D78E}"/>
              </a:ext>
            </a:extLst>
          </p:cNvPr>
          <p:cNvSpPr>
            <a:spLocks noGrp="1"/>
          </p:cNvSpPr>
          <p:nvPr>
            <p:ph type="title"/>
          </p:nvPr>
        </p:nvSpPr>
        <p:spPr>
          <a:xfrm>
            <a:off x="2743200" y="2684476"/>
            <a:ext cx="6719581" cy="1451295"/>
          </a:xfrm>
        </p:spPr>
        <p:txBody>
          <a:bodyPr>
            <a:normAutofit/>
          </a:bodyPr>
          <a:lstStyle/>
          <a:p>
            <a:r>
              <a:rPr lang="en-US" sz="5400" dirty="0"/>
              <a:t>“Basic Democracies”</a:t>
            </a:r>
          </a:p>
        </p:txBody>
      </p:sp>
    </p:spTree>
    <p:extLst>
      <p:ext uri="{BB962C8B-B14F-4D97-AF65-F5344CB8AC3E}">
        <p14:creationId xmlns:p14="http://schemas.microsoft.com/office/powerpoint/2010/main" val="26467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6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C299-24F3-4A6D-96A7-A617470E790A}"/>
              </a:ext>
            </a:extLst>
          </p:cNvPr>
          <p:cNvSpPr>
            <a:spLocks noGrp="1"/>
          </p:cNvSpPr>
          <p:nvPr>
            <p:ph type="title"/>
          </p:nvPr>
        </p:nvSpPr>
        <p:spPr>
          <a:xfrm>
            <a:off x="2718032" y="1830579"/>
            <a:ext cx="6744749" cy="635784"/>
          </a:xfrm>
        </p:spPr>
        <p:txBody>
          <a:bodyPr>
            <a:normAutofit/>
          </a:bodyPr>
          <a:lstStyle/>
          <a:p>
            <a:r>
              <a:rPr lang="en-US" sz="2800" dirty="0"/>
              <a:t>The Split of Pakistan Muslim League</a:t>
            </a:r>
          </a:p>
        </p:txBody>
      </p:sp>
      <p:sp>
        <p:nvSpPr>
          <p:cNvPr id="3" name="Text Placeholder 2">
            <a:extLst>
              <a:ext uri="{FF2B5EF4-FFF2-40B4-BE49-F238E27FC236}">
                <a16:creationId xmlns:a16="http://schemas.microsoft.com/office/drawing/2014/main" id="{B98DDEA9-215B-452A-B445-8F169A7AF358}"/>
              </a:ext>
            </a:extLst>
          </p:cNvPr>
          <p:cNvSpPr>
            <a:spLocks noGrp="1"/>
          </p:cNvSpPr>
          <p:nvPr>
            <p:ph type="body" idx="1"/>
          </p:nvPr>
        </p:nvSpPr>
        <p:spPr>
          <a:xfrm>
            <a:off x="2894202" y="2550253"/>
            <a:ext cx="6417578" cy="2664685"/>
          </a:xfrm>
        </p:spPr>
        <p:txBody>
          <a:bodyPr/>
          <a:lstStyle/>
          <a:p>
            <a:r>
              <a:rPr lang="en-US" dirty="0"/>
              <a:t>Pakistan Muslim League had been split in to two groups – Council and Convention.</a:t>
            </a:r>
          </a:p>
          <a:p>
            <a:endParaRPr lang="en-US" dirty="0"/>
          </a:p>
          <a:p>
            <a:endParaRPr lang="en-US" dirty="0"/>
          </a:p>
          <a:p>
            <a:r>
              <a:rPr lang="en-US" dirty="0" err="1"/>
              <a:t>Ayub</a:t>
            </a:r>
            <a:r>
              <a:rPr lang="en-US" dirty="0"/>
              <a:t> Khan backed the Convention Muslim League.</a:t>
            </a:r>
          </a:p>
        </p:txBody>
      </p:sp>
    </p:spTree>
    <p:extLst>
      <p:ext uri="{BB962C8B-B14F-4D97-AF65-F5344CB8AC3E}">
        <p14:creationId xmlns:p14="http://schemas.microsoft.com/office/powerpoint/2010/main" val="2059558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alpha val="5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9E06-53F6-4A33-9B6F-DAC991FC30D4}"/>
              </a:ext>
            </a:extLst>
          </p:cNvPr>
          <p:cNvSpPr>
            <a:spLocks noGrp="1"/>
          </p:cNvSpPr>
          <p:nvPr>
            <p:ph type="title"/>
          </p:nvPr>
        </p:nvSpPr>
        <p:spPr>
          <a:xfrm>
            <a:off x="2617365" y="1132513"/>
            <a:ext cx="9086906" cy="996547"/>
          </a:xfrm>
        </p:spPr>
        <p:txBody>
          <a:bodyPr>
            <a:normAutofit/>
          </a:bodyPr>
          <a:lstStyle/>
          <a:p>
            <a:r>
              <a:rPr lang="en-US" sz="3600" dirty="0"/>
              <a:t>Charges against Sheikh Mujibur Rahman</a:t>
            </a:r>
          </a:p>
        </p:txBody>
      </p:sp>
      <p:sp>
        <p:nvSpPr>
          <p:cNvPr id="3" name="Content Placeholder 2">
            <a:extLst>
              <a:ext uri="{FF2B5EF4-FFF2-40B4-BE49-F238E27FC236}">
                <a16:creationId xmlns:a16="http://schemas.microsoft.com/office/drawing/2014/main" id="{B0BAD562-E132-4663-AA4F-0BDF0A8A0EDA}"/>
              </a:ext>
            </a:extLst>
          </p:cNvPr>
          <p:cNvSpPr>
            <a:spLocks noGrp="1"/>
          </p:cNvSpPr>
          <p:nvPr>
            <p:ph sz="half" idx="1"/>
          </p:nvPr>
        </p:nvSpPr>
        <p:spPr>
          <a:xfrm>
            <a:off x="2933699" y="3003259"/>
            <a:ext cx="4160520" cy="3092741"/>
          </a:xfrm>
        </p:spPr>
        <p:txBody>
          <a:bodyPr/>
          <a:lstStyle/>
          <a:p>
            <a:r>
              <a:rPr lang="en-US" dirty="0"/>
              <a:t>Sheikh Mujib had been charged by the government with sedition and making objectionable statements, he got one year jail term by the court, He was released later on an order of the High Court.</a:t>
            </a:r>
          </a:p>
        </p:txBody>
      </p:sp>
      <p:sp>
        <p:nvSpPr>
          <p:cNvPr id="4" name="Content Placeholder 3">
            <a:extLst>
              <a:ext uri="{FF2B5EF4-FFF2-40B4-BE49-F238E27FC236}">
                <a16:creationId xmlns:a16="http://schemas.microsoft.com/office/drawing/2014/main" id="{3C41242C-FB3D-45B8-88C4-5DD88BCDA5C9}"/>
              </a:ext>
            </a:extLst>
          </p:cNvPr>
          <p:cNvSpPr>
            <a:spLocks noGrp="1"/>
          </p:cNvSpPr>
          <p:nvPr>
            <p:ph sz="half" idx="2"/>
          </p:nvPr>
        </p:nvSpPr>
        <p:spPr>
          <a:xfrm>
            <a:off x="7543751" y="3003259"/>
            <a:ext cx="4160520" cy="3092741"/>
          </a:xfrm>
        </p:spPr>
        <p:txBody>
          <a:bodyPr/>
          <a:lstStyle/>
          <a:p>
            <a:r>
              <a:rPr lang="en-US" dirty="0" err="1"/>
              <a:t>Ayub</a:t>
            </a:r>
            <a:r>
              <a:rPr lang="en-US" dirty="0"/>
              <a:t> Khan became the President again for the second term by defeating Fatima Jinnah. By observing the election system under ‘Basic Democracy’.</a:t>
            </a:r>
          </a:p>
        </p:txBody>
      </p:sp>
    </p:spTree>
    <p:extLst>
      <p:ext uri="{BB962C8B-B14F-4D97-AF65-F5344CB8AC3E}">
        <p14:creationId xmlns:p14="http://schemas.microsoft.com/office/powerpoint/2010/main" val="2220240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20000">
              <a:schemeClr val="accent1">
                <a:lumMod val="97000"/>
                <a:lumOff val="3000"/>
              </a:schemeClr>
            </a:gs>
            <a:gs pos="55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8296-5636-4B6C-9A99-A57C35F27040}"/>
              </a:ext>
            </a:extLst>
          </p:cNvPr>
          <p:cNvSpPr>
            <a:spLocks noGrp="1"/>
          </p:cNvSpPr>
          <p:nvPr>
            <p:ph type="title"/>
          </p:nvPr>
        </p:nvSpPr>
        <p:spPr>
          <a:xfrm>
            <a:off x="3166138" y="2306486"/>
            <a:ext cx="5859724" cy="2466364"/>
          </a:xfrm>
        </p:spPr>
        <p:txBody>
          <a:bodyPr>
            <a:noAutofit/>
          </a:bodyPr>
          <a:lstStyle/>
          <a:p>
            <a:r>
              <a:rPr lang="en-US" sz="4800" dirty="0"/>
              <a:t>6-Point Formula </a:t>
            </a:r>
            <a:br>
              <a:rPr lang="en-US" sz="3600" dirty="0"/>
            </a:br>
            <a:br>
              <a:rPr lang="en-US" sz="3600" dirty="0"/>
            </a:br>
            <a:br>
              <a:rPr lang="en-US" sz="3600" dirty="0"/>
            </a:br>
            <a:r>
              <a:rPr lang="en-US" sz="3600" dirty="0"/>
              <a:t> Bengalese Right to Live</a:t>
            </a:r>
          </a:p>
        </p:txBody>
      </p:sp>
    </p:spTree>
    <p:extLst>
      <p:ext uri="{BB962C8B-B14F-4D97-AF65-F5344CB8AC3E}">
        <p14:creationId xmlns:p14="http://schemas.microsoft.com/office/powerpoint/2010/main" val="184486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7FF88-63E1-469D-B187-795BACCB36CC}"/>
              </a:ext>
            </a:extLst>
          </p:cNvPr>
          <p:cNvSpPr>
            <a:spLocks noGrp="1"/>
          </p:cNvSpPr>
          <p:nvPr>
            <p:ph type="title"/>
          </p:nvPr>
        </p:nvSpPr>
        <p:spPr>
          <a:xfrm>
            <a:off x="287383" y="169817"/>
            <a:ext cx="5212080" cy="1410789"/>
          </a:xfrm>
          <a:solidFill>
            <a:schemeClr val="bg1">
              <a:alpha val="65000"/>
            </a:schemeClr>
          </a:solidFill>
        </p:spPr>
        <p:txBody>
          <a:bodyPr>
            <a:normAutofit/>
          </a:bodyPr>
          <a:lstStyle/>
          <a:p>
            <a:pPr algn="ctr"/>
            <a:r>
              <a:rPr lang="en-US" sz="6000" dirty="0">
                <a:latin typeface="Times New Roman" panose="02020603050405020304" pitchFamily="18" charset="0"/>
                <a:cs typeface="Times New Roman" panose="02020603050405020304" pitchFamily="18" charset="0"/>
              </a:rPr>
              <a:t>1967-1969</a:t>
            </a:r>
          </a:p>
        </p:txBody>
      </p:sp>
      <p:sp>
        <p:nvSpPr>
          <p:cNvPr id="3" name="Content Placeholder 2">
            <a:extLst>
              <a:ext uri="{FF2B5EF4-FFF2-40B4-BE49-F238E27FC236}">
                <a16:creationId xmlns:a16="http://schemas.microsoft.com/office/drawing/2014/main" id="{7ACBCDEB-C631-4EBC-84BB-0466EA8DB362}"/>
              </a:ext>
            </a:extLst>
          </p:cNvPr>
          <p:cNvSpPr>
            <a:spLocks noGrp="1"/>
          </p:cNvSpPr>
          <p:nvPr>
            <p:ph idx="1"/>
          </p:nvPr>
        </p:nvSpPr>
        <p:spPr>
          <a:xfrm>
            <a:off x="457200" y="2076994"/>
            <a:ext cx="11560629" cy="4611189"/>
          </a:xfrm>
          <a:solidFill>
            <a:schemeClr val="bg1">
              <a:alpha val="80000"/>
            </a:schemeClr>
          </a:solidFill>
        </p:spPr>
        <p:txBody>
          <a:bodyPr>
            <a:normAutofit/>
          </a:bodyPr>
          <a:lstStyle/>
          <a:p>
            <a:pPr marL="0" indent="0" algn="ctr">
              <a:buNone/>
            </a:pPr>
            <a:r>
              <a:rPr lang="en-US" sz="2400" dirty="0">
                <a:latin typeface="Times New Roman" panose="02020603050405020304" pitchFamily="18" charset="0"/>
                <a:cs typeface="Times New Roman" panose="02020603050405020304" pitchFamily="18" charset="0"/>
              </a:rPr>
              <a:t>The relations between West Pakistan and East Pakistan were politically strained due to various issues of inequality, language, culture and a large distance of over 2000 </a:t>
            </a:r>
            <a:r>
              <a:rPr lang="en-US" sz="2400" dirty="0" err="1">
                <a:latin typeface="Times New Roman" panose="02020603050405020304" pitchFamily="18" charset="0"/>
                <a:cs typeface="Times New Roman" panose="02020603050405020304" pitchFamily="18" charset="0"/>
              </a:rPr>
              <a:t>kilometres</a:t>
            </a:r>
            <a:r>
              <a:rPr lang="en-US" sz="2400" dirty="0">
                <a:latin typeface="Times New Roman" panose="02020603050405020304" pitchFamily="18" charset="0"/>
                <a:cs typeface="Times New Roman" panose="02020603050405020304" pitchFamily="18" charset="0"/>
              </a:rPr>
              <a:t> between the two states separated by the foreign lands of India. The central power remained confined in West Pakistan, thus demand for total independent rule of East Pakistan begun. Following the Six- point movement in 1966 led by Father of the Nation Sheikh Mujibur Rahman, the East Pakistan independence movement gained momentum.</a:t>
            </a:r>
          </a:p>
          <a:p>
            <a:r>
              <a:rPr lang="en-US" sz="2400" dirty="0">
                <a:latin typeface="Times New Roman" panose="02020603050405020304" pitchFamily="18" charset="0"/>
                <a:cs typeface="Times New Roman" panose="02020603050405020304" pitchFamily="18" charset="0"/>
              </a:rPr>
              <a:t>The Constitution made by General </a:t>
            </a:r>
            <a:r>
              <a:rPr lang="en-US" sz="2400" dirty="0" err="1">
                <a:latin typeface="Times New Roman" panose="02020603050405020304" pitchFamily="18" charset="0"/>
                <a:cs typeface="Times New Roman" panose="02020603050405020304" pitchFamily="18" charset="0"/>
              </a:rPr>
              <a:t>Ayub</a:t>
            </a:r>
            <a:r>
              <a:rPr lang="en-US" sz="2400" dirty="0">
                <a:latin typeface="Times New Roman" panose="02020603050405020304" pitchFamily="18" charset="0"/>
                <a:cs typeface="Times New Roman" panose="02020603050405020304" pitchFamily="18" charset="0"/>
              </a:rPr>
              <a:t> in 1962 was termed as Constitutional Autocracy' and rejected by East Pakistanis.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As a result, General Upsurge was there in 1969 and he handed over power to General Yahya Khan on 25 March 1969.</a:t>
            </a:r>
          </a:p>
        </p:txBody>
      </p:sp>
    </p:spTree>
    <p:extLst>
      <p:ext uri="{BB962C8B-B14F-4D97-AF65-F5344CB8AC3E}">
        <p14:creationId xmlns:p14="http://schemas.microsoft.com/office/powerpoint/2010/main" val="3872038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EC10-2EEE-4AEF-9536-C4D5EDFC9DF6}"/>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The historic  Agartala Case</a:t>
            </a:r>
          </a:p>
        </p:txBody>
      </p:sp>
      <p:sp>
        <p:nvSpPr>
          <p:cNvPr id="3" name="Content Placeholder 2">
            <a:extLst>
              <a:ext uri="{FF2B5EF4-FFF2-40B4-BE49-F238E27FC236}">
                <a16:creationId xmlns:a16="http://schemas.microsoft.com/office/drawing/2014/main" id="{6CACEF68-5344-4791-AFA9-3577A06784D3}"/>
              </a:ext>
            </a:extLst>
          </p:cNvPr>
          <p:cNvSpPr>
            <a:spLocks noGrp="1"/>
          </p:cNvSpPr>
          <p:nvPr>
            <p:ph idx="1"/>
          </p:nvPr>
        </p:nvSpPr>
        <p:spPr>
          <a:xfrm>
            <a:off x="1066801" y="2286000"/>
            <a:ext cx="4794252" cy="3890962"/>
          </a:xfrm>
        </p:spPr>
        <p:txBody>
          <a:bodyPr/>
          <a:lstStyle/>
          <a:p>
            <a:r>
              <a:rPr lang="en-US" dirty="0">
                <a:latin typeface="Times New Roman" panose="02020603050405020304" pitchFamily="18" charset="0"/>
                <a:cs typeface="Times New Roman" panose="02020603050405020304" pitchFamily="18" charset="0"/>
              </a:rPr>
              <a:t>The plan of the Revolutionary Council</a:t>
            </a:r>
          </a:p>
          <a:p>
            <a:r>
              <a:rPr lang="en-US" dirty="0">
                <a:latin typeface="Times New Roman" panose="02020603050405020304" pitchFamily="18" charset="0"/>
                <a:cs typeface="Times New Roman" panose="02020603050405020304" pitchFamily="18" charset="0"/>
              </a:rPr>
              <a:t>“Rashtra v. Sheikh Mujibur Rahman and others”</a:t>
            </a:r>
          </a:p>
          <a:p>
            <a:r>
              <a:rPr lang="en-US" dirty="0">
                <a:latin typeface="Times New Roman" panose="02020603050405020304" pitchFamily="18" charset="0"/>
                <a:cs typeface="Times New Roman" panose="02020603050405020304" pitchFamily="18" charset="0"/>
              </a:rPr>
              <a:t>An inspiration to drive the Bengalis towards independence.</a:t>
            </a:r>
          </a:p>
        </p:txBody>
      </p:sp>
      <p:pic>
        <p:nvPicPr>
          <p:cNvPr id="5" name="Picture 4">
            <a:extLst>
              <a:ext uri="{FF2B5EF4-FFF2-40B4-BE49-F238E27FC236}">
                <a16:creationId xmlns:a16="http://schemas.microsoft.com/office/drawing/2014/main" id="{BD99EA02-094D-4598-AA9F-A2414FA35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949" y="1797050"/>
            <a:ext cx="5276851" cy="3740150"/>
          </a:xfrm>
          <a:prstGeom prst="rect">
            <a:avLst/>
          </a:prstGeom>
        </p:spPr>
      </p:pic>
    </p:spTree>
    <p:extLst>
      <p:ext uri="{BB962C8B-B14F-4D97-AF65-F5344CB8AC3E}">
        <p14:creationId xmlns:p14="http://schemas.microsoft.com/office/powerpoint/2010/main" val="315326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E51-248F-4FB4-9511-9ADA48F0634B}"/>
              </a:ext>
            </a:extLst>
          </p:cNvPr>
          <p:cNvSpPr>
            <a:spLocks noGrp="1"/>
          </p:cNvSpPr>
          <p:nvPr>
            <p:ph type="title"/>
          </p:nvPr>
        </p:nvSpPr>
        <p:spPr>
          <a:xfrm>
            <a:off x="254000" y="266701"/>
            <a:ext cx="8039100" cy="1423987"/>
          </a:xfrm>
        </p:spPr>
        <p:txBody>
          <a:bodyPr/>
          <a:lstStyle/>
          <a:p>
            <a:pPr algn="ctr"/>
            <a:r>
              <a:rPr lang="en-US" dirty="0">
                <a:latin typeface="Times New Roman" panose="02020603050405020304" pitchFamily="18" charset="0"/>
                <a:cs typeface="Times New Roman" panose="02020603050405020304" pitchFamily="18" charset="0"/>
              </a:rPr>
              <a:t>Historic Mass Upsurge of 1969</a:t>
            </a:r>
          </a:p>
        </p:txBody>
      </p:sp>
      <p:sp>
        <p:nvSpPr>
          <p:cNvPr id="3" name="Content Placeholder 2">
            <a:extLst>
              <a:ext uri="{FF2B5EF4-FFF2-40B4-BE49-F238E27FC236}">
                <a16:creationId xmlns:a16="http://schemas.microsoft.com/office/drawing/2014/main" id="{58741E10-D776-4729-B100-1DFAC7E05DB7}"/>
              </a:ext>
            </a:extLst>
          </p:cNvPr>
          <p:cNvSpPr>
            <a:spLocks noGrp="1"/>
          </p:cNvSpPr>
          <p:nvPr>
            <p:ph idx="1"/>
          </p:nvPr>
        </p:nvSpPr>
        <p:spPr>
          <a:xfrm>
            <a:off x="254000" y="2082800"/>
            <a:ext cx="7112000" cy="4508499"/>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 It was in line with the six points movement and against the military dictatorship of </a:t>
            </a:r>
            <a:r>
              <a:rPr lang="en-US" dirty="0" err="1">
                <a:latin typeface="Times New Roman" panose="02020603050405020304" pitchFamily="18" charset="0"/>
                <a:cs typeface="Times New Roman" panose="02020603050405020304" pitchFamily="18" charset="0"/>
              </a:rPr>
              <a:t>Ayub</a:t>
            </a:r>
            <a:r>
              <a:rPr lang="en-US" dirty="0">
                <a:latin typeface="Times New Roman" panose="02020603050405020304" pitchFamily="18" charset="0"/>
                <a:cs typeface="Times New Roman" panose="02020603050405020304" pitchFamily="18" charset="0"/>
              </a:rPr>
              <a:t> Khan.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Another vanguard of the anti-</a:t>
            </a:r>
            <a:r>
              <a:rPr lang="en-US" dirty="0" err="1">
                <a:latin typeface="Times New Roman" panose="02020603050405020304" pitchFamily="18" charset="0"/>
                <a:cs typeface="Times New Roman" panose="02020603050405020304" pitchFamily="18" charset="0"/>
              </a:rPr>
              <a:t>Ayub</a:t>
            </a:r>
            <a:r>
              <a:rPr lang="en-US" dirty="0">
                <a:latin typeface="Times New Roman" panose="02020603050405020304" pitchFamily="18" charset="0"/>
                <a:cs typeface="Times New Roman" panose="02020603050405020304" pitchFamily="18" charset="0"/>
              </a:rPr>
              <a:t> Mass Movement was the 'All Party Students Committee of Action on the basis of an 11-point program.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All these directed to the fall of </a:t>
            </a:r>
            <a:r>
              <a:rPr lang="en-US" dirty="0" err="1">
                <a:latin typeface="Times New Roman" panose="02020603050405020304" pitchFamily="18" charset="0"/>
                <a:cs typeface="Times New Roman" panose="02020603050405020304" pitchFamily="18" charset="0"/>
              </a:rPr>
              <a:t>Ayub's</a:t>
            </a:r>
            <a:r>
              <a:rPr lang="en-US" dirty="0">
                <a:latin typeface="Times New Roman" panose="02020603050405020304" pitchFamily="18" charset="0"/>
                <a:cs typeface="Times New Roman" panose="02020603050405020304" pitchFamily="18" charset="0"/>
              </a:rPr>
              <a:t> regime.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It was during the mass movement of 1969 that Bengali nationalism reached its highest point.</a:t>
            </a:r>
          </a:p>
        </p:txBody>
      </p:sp>
      <p:pic>
        <p:nvPicPr>
          <p:cNvPr id="5" name="Picture 4">
            <a:extLst>
              <a:ext uri="{FF2B5EF4-FFF2-40B4-BE49-F238E27FC236}">
                <a16:creationId xmlns:a16="http://schemas.microsoft.com/office/drawing/2014/main" id="{CA870248-13A3-4675-AD93-41EEB968D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00" y="1828800"/>
            <a:ext cx="4394200" cy="3530600"/>
          </a:xfrm>
          <a:prstGeom prst="rect">
            <a:avLst/>
          </a:prstGeom>
        </p:spPr>
      </p:pic>
    </p:spTree>
    <p:extLst>
      <p:ext uri="{BB962C8B-B14F-4D97-AF65-F5344CB8AC3E}">
        <p14:creationId xmlns:p14="http://schemas.microsoft.com/office/powerpoint/2010/main" val="4069497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3999" cy="1257172"/>
          </a:xfrm>
          <a:solidFill>
            <a:srgbClr val="FFFF00"/>
          </a:solidFill>
        </p:spPr>
        <p:txBody>
          <a:bodyPr>
            <a:noAutofit/>
          </a:bodyPr>
          <a:lstStyle/>
          <a:p>
            <a:r>
              <a:rPr lang="en-US" sz="2800" dirty="0"/>
              <a:t>Political Development of Bangladesh From 1947-1971</a:t>
            </a:r>
          </a:p>
        </p:txBody>
      </p:sp>
      <p:pic>
        <p:nvPicPr>
          <p:cNvPr id="1027" name="Picture 3"/>
          <p:cNvPicPr>
            <a:picLocks noChangeAspect="1" noChangeArrowheads="1"/>
          </p:cNvPicPr>
          <p:nvPr/>
        </p:nvPicPr>
        <p:blipFill>
          <a:blip r:embed="rId3" cstate="print"/>
          <a:srcRect/>
          <a:stretch>
            <a:fillRect/>
          </a:stretch>
        </p:blipFill>
        <p:spPr bwMode="auto">
          <a:xfrm>
            <a:off x="1524000" y="4038600"/>
            <a:ext cx="4038600" cy="2819400"/>
          </a:xfrm>
          <a:prstGeom prst="rect">
            <a:avLst/>
          </a:prstGeom>
          <a:noFill/>
          <a:ln w="9525">
            <a:noFill/>
            <a:miter lim="800000"/>
            <a:headEnd/>
            <a:tailEnd/>
          </a:ln>
          <a:effectLst/>
        </p:spPr>
      </p:pic>
      <p:pic>
        <p:nvPicPr>
          <p:cNvPr id="1028" name="Picture 4" descr="C:\Users\S H\Pictures\download.jpg"/>
          <p:cNvPicPr>
            <a:picLocks noChangeAspect="1" noChangeArrowheads="1"/>
          </p:cNvPicPr>
          <p:nvPr/>
        </p:nvPicPr>
        <p:blipFill>
          <a:blip r:embed="rId4"/>
          <a:srcRect/>
          <a:stretch>
            <a:fillRect/>
          </a:stretch>
        </p:blipFill>
        <p:spPr bwMode="auto">
          <a:xfrm>
            <a:off x="1524000" y="1257172"/>
            <a:ext cx="9144000" cy="2781428"/>
          </a:xfrm>
          <a:prstGeom prst="rect">
            <a:avLst/>
          </a:prstGeom>
          <a:noFill/>
        </p:spPr>
      </p:pic>
      <p:pic>
        <p:nvPicPr>
          <p:cNvPr id="1029" name="Picture 5" descr="C:\Users\S H\Pictures\1971_Instrument_of_Surrender.jpg"/>
          <p:cNvPicPr>
            <a:picLocks noChangeAspect="1" noChangeArrowheads="1"/>
          </p:cNvPicPr>
          <p:nvPr/>
        </p:nvPicPr>
        <p:blipFill>
          <a:blip r:embed="rId5"/>
          <a:srcRect/>
          <a:stretch>
            <a:fillRect/>
          </a:stretch>
        </p:blipFill>
        <p:spPr bwMode="auto">
          <a:xfrm>
            <a:off x="5562600" y="4038600"/>
            <a:ext cx="5105400" cy="28194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sz="3600" dirty="0"/>
              <a:t>Chronological History of Bangladesh</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800" dirty="0"/>
              <a:t>Early Historic Period.</a:t>
            </a:r>
          </a:p>
          <a:p>
            <a:r>
              <a:rPr lang="en-US" sz="2800" dirty="0"/>
              <a:t>The Partition of British India.</a:t>
            </a:r>
          </a:p>
          <a:p>
            <a:r>
              <a:rPr lang="en-US" sz="2800" dirty="0"/>
              <a:t>Discrimination Between East and West Pakistan.</a:t>
            </a:r>
          </a:p>
        </p:txBody>
      </p:sp>
    </p:spTree>
    <p:extLst>
      <p:ext uri="{BB962C8B-B14F-4D97-AF65-F5344CB8AC3E}">
        <p14:creationId xmlns:p14="http://schemas.microsoft.com/office/powerpoint/2010/main" val="3373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1371600"/>
          </a:xfrm>
          <a:solidFill>
            <a:srgbClr val="FFFF00"/>
          </a:solidFill>
          <a:ln>
            <a:solidFill>
              <a:schemeClr val="accent1"/>
            </a:solidFill>
          </a:ln>
        </p:spPr>
        <p:txBody>
          <a:bodyPr>
            <a:normAutofit/>
          </a:bodyPr>
          <a:lstStyle/>
          <a:p>
            <a:r>
              <a:rPr lang="en-US" sz="3600" dirty="0"/>
              <a:t>7</a:t>
            </a:r>
            <a:r>
              <a:rPr lang="en-US" sz="3600" baseline="30000" dirty="0"/>
              <a:t>th</a:t>
            </a:r>
            <a:r>
              <a:rPr lang="en-US" sz="3600" dirty="0"/>
              <a:t> March of Sheikh Mujibur Rahman </a:t>
            </a:r>
          </a:p>
        </p:txBody>
      </p:sp>
      <p:pic>
        <p:nvPicPr>
          <p:cNvPr id="2050" name="Picture 2" descr="C:\Users\S H\Pictures\exploring-the-history-of-our-liberation-war-and-political-events-leading-to-war-of-1971-15-638 (2).jpg"/>
          <p:cNvPicPr>
            <a:picLocks noGrp="1" noChangeAspect="1" noChangeArrowheads="1"/>
          </p:cNvPicPr>
          <p:nvPr>
            <p:ph idx="1"/>
          </p:nvPr>
        </p:nvPicPr>
        <p:blipFill>
          <a:blip r:embed="rId2"/>
          <a:srcRect/>
          <a:stretch>
            <a:fillRect/>
          </a:stretch>
        </p:blipFill>
        <p:spPr bwMode="auto">
          <a:xfrm>
            <a:off x="1524000" y="1676400"/>
            <a:ext cx="9144000" cy="51816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990600"/>
          </a:xfrm>
          <a:solidFill>
            <a:srgbClr val="FFFF00"/>
          </a:solidFill>
        </p:spPr>
        <p:txBody>
          <a:bodyPr>
            <a:normAutofit/>
          </a:bodyPr>
          <a:lstStyle/>
          <a:p>
            <a:r>
              <a:rPr lang="en-US" dirty="0"/>
              <a:t>7</a:t>
            </a:r>
            <a:r>
              <a:rPr lang="en-US" baseline="30000" dirty="0"/>
              <a:t>th</a:t>
            </a:r>
            <a:r>
              <a:rPr lang="en-US" dirty="0"/>
              <a:t> March of Sheikh Mujibur Rahman</a:t>
            </a:r>
          </a:p>
        </p:txBody>
      </p:sp>
      <p:pic>
        <p:nvPicPr>
          <p:cNvPr id="3074" name="Picture 2"/>
          <p:cNvPicPr>
            <a:picLocks noGrp="1" noChangeAspect="1" noChangeArrowheads="1"/>
          </p:cNvPicPr>
          <p:nvPr>
            <p:ph idx="1"/>
          </p:nvPr>
        </p:nvPicPr>
        <p:blipFill>
          <a:blip r:embed="rId2"/>
          <a:srcRect/>
          <a:stretch>
            <a:fillRect/>
          </a:stretch>
        </p:blipFill>
        <p:spPr bwMode="auto">
          <a:xfrm>
            <a:off x="1524000" y="1219200"/>
            <a:ext cx="9144000" cy="56388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US" sz="2800" dirty="0"/>
              <a:t>Proclamation of Bangladeshi Independence on 26</a:t>
            </a:r>
            <a:r>
              <a:rPr lang="en-US" sz="2800" baseline="30000" dirty="0"/>
              <a:t>th</a:t>
            </a:r>
            <a:r>
              <a:rPr lang="en-US" sz="2800" dirty="0"/>
              <a:t> March,1971  </a:t>
            </a:r>
          </a:p>
        </p:txBody>
      </p:sp>
      <p:pic>
        <p:nvPicPr>
          <p:cNvPr id="4099" name="Picture 3" descr="C:\Users\S H\Pictures\download (1).jpg"/>
          <p:cNvPicPr>
            <a:picLocks noGrp="1" noChangeAspect="1" noChangeArrowheads="1"/>
          </p:cNvPicPr>
          <p:nvPr>
            <p:ph idx="1"/>
          </p:nvPr>
        </p:nvPicPr>
        <p:blipFill>
          <a:blip r:embed="rId2"/>
          <a:srcRect/>
          <a:stretch>
            <a:fillRect/>
          </a:stretch>
        </p:blipFill>
        <p:spPr bwMode="auto">
          <a:xfrm>
            <a:off x="1524001" y="1676400"/>
            <a:ext cx="4571999" cy="5181600"/>
          </a:xfrm>
          <a:prstGeom prst="rect">
            <a:avLst/>
          </a:prstGeom>
          <a:noFill/>
        </p:spPr>
      </p:pic>
      <p:pic>
        <p:nvPicPr>
          <p:cNvPr id="4100" name="Picture 4"/>
          <p:cNvPicPr>
            <a:picLocks noChangeAspect="1" noChangeArrowheads="1"/>
          </p:cNvPicPr>
          <p:nvPr/>
        </p:nvPicPr>
        <p:blipFill>
          <a:blip r:embed="rId3"/>
          <a:srcRect/>
          <a:stretch>
            <a:fillRect/>
          </a:stretch>
        </p:blipFill>
        <p:spPr bwMode="auto">
          <a:xfrm>
            <a:off x="6248400" y="1676400"/>
            <a:ext cx="4419600" cy="51816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US" sz="2800" dirty="0"/>
              <a:t>Proclamation of Bangladeshi Independence on 26</a:t>
            </a:r>
            <a:r>
              <a:rPr lang="en-US" sz="2800" baseline="30000" dirty="0"/>
              <a:t>th</a:t>
            </a:r>
            <a:r>
              <a:rPr lang="en-US" sz="2800" dirty="0"/>
              <a:t> March,1971 </a:t>
            </a:r>
          </a:p>
        </p:txBody>
      </p:sp>
      <p:pic>
        <p:nvPicPr>
          <p:cNvPr id="5122" name="Picture 2"/>
          <p:cNvPicPr>
            <a:picLocks noGrp="1" noChangeAspect="1" noChangeArrowheads="1"/>
          </p:cNvPicPr>
          <p:nvPr>
            <p:ph idx="1"/>
          </p:nvPr>
        </p:nvPicPr>
        <p:blipFill>
          <a:blip r:embed="rId2"/>
          <a:srcRect/>
          <a:stretch>
            <a:fillRect/>
          </a:stretch>
        </p:blipFill>
        <p:spPr bwMode="auto">
          <a:xfrm>
            <a:off x="1309755" y="1676400"/>
            <a:ext cx="9144000" cy="51816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1981200" y="1417638"/>
            <a:ext cx="8229600" cy="106362"/>
          </a:xfrm>
        </p:spPr>
        <p:txBody>
          <a:bodyPr>
            <a:normAutofit fontScale="90000"/>
          </a:bodyPr>
          <a:lstStyle/>
          <a:p>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981200" y="990601"/>
            <a:ext cx="8382000" cy="5135563"/>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95400"/>
            <a:ext cx="8229600" cy="122238"/>
          </a:xfrm>
        </p:spPr>
        <p:txBody>
          <a:bodyPr>
            <a:normAutofit fontScale="90000"/>
          </a:bodyPr>
          <a:lstStyle/>
          <a:p>
            <a:r>
              <a:rPr lang="en-US" dirty="0"/>
              <a:t>a</a:t>
            </a:r>
          </a:p>
        </p:txBody>
      </p:sp>
      <p:pic>
        <p:nvPicPr>
          <p:cNvPr id="7170"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1066800"/>
            <a:ext cx="6248400" cy="350838"/>
          </a:xfrm>
        </p:spPr>
        <p:txBody>
          <a:bodyPr>
            <a:normAutofit fontScale="90000"/>
          </a:bodyPr>
          <a:lstStyle/>
          <a:p>
            <a:r>
              <a:rPr lang="en-US" dirty="0"/>
              <a:t>a</a:t>
            </a:r>
          </a:p>
        </p:txBody>
      </p:sp>
      <p:pic>
        <p:nvPicPr>
          <p:cNvPr id="8194"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9200"/>
            <a:ext cx="8229600" cy="198438"/>
          </a:xfrm>
        </p:spPr>
        <p:txBody>
          <a:bodyPr>
            <a:normAutofit fontScale="90000"/>
          </a:bodyPr>
          <a:lstStyle/>
          <a:p>
            <a:r>
              <a:rPr lang="en-US" dirty="0"/>
              <a:t>b</a:t>
            </a:r>
          </a:p>
        </p:txBody>
      </p:sp>
      <p:pic>
        <p:nvPicPr>
          <p:cNvPr id="9218"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800600" y="1417638"/>
            <a:ext cx="3581400" cy="411162"/>
          </a:xfrm>
        </p:spPr>
        <p:txBody>
          <a:bodyPr>
            <a:normAutofit fontScale="90000"/>
          </a:bodyPr>
          <a:lstStyle/>
          <a:p>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419600" y="2438400"/>
            <a:ext cx="4191000" cy="381000"/>
          </a:xfrm>
        </p:spPr>
        <p:txBody>
          <a:bodyPr>
            <a:normAutofit fontScale="90000"/>
          </a:bodyPr>
          <a:lstStyle/>
          <a:p>
            <a:endParaRPr lang="en-US" dirty="0"/>
          </a:p>
        </p:txBody>
      </p:sp>
      <p:pic>
        <p:nvPicPr>
          <p:cNvPr id="11266"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D352-8A3F-4E39-B781-D1611CED26E4}"/>
              </a:ext>
            </a:extLst>
          </p:cNvPr>
          <p:cNvSpPr>
            <a:spLocks noGrp="1"/>
          </p:cNvSpPr>
          <p:nvPr>
            <p:ph type="title"/>
          </p:nvPr>
        </p:nvSpPr>
        <p:spPr>
          <a:xfrm>
            <a:off x="8476488" y="1503910"/>
            <a:ext cx="3477824" cy="2740920"/>
          </a:xfrm>
        </p:spPr>
        <p:txBody>
          <a:bodyPr/>
          <a:lstStyle/>
          <a:p>
            <a:pPr algn="ctr"/>
            <a:r>
              <a:rPr lang="en-US" dirty="0"/>
              <a:t>Map of Pakistan before 1971</a:t>
            </a:r>
          </a:p>
        </p:txBody>
      </p:sp>
      <p:pic>
        <p:nvPicPr>
          <p:cNvPr id="6" name="Picture Placeholder 5">
            <a:extLst>
              <a:ext uri="{FF2B5EF4-FFF2-40B4-BE49-F238E27FC236}">
                <a16:creationId xmlns:a16="http://schemas.microsoft.com/office/drawing/2014/main" id="{137BD42C-6A89-42FF-AF99-17978F5C1C9D}"/>
              </a:ext>
            </a:extLst>
          </p:cNvPr>
          <p:cNvPicPr>
            <a:picLocks noGrp="1" noChangeAspect="1"/>
          </p:cNvPicPr>
          <p:nvPr>
            <p:ph type="pic" idx="1"/>
          </p:nvPr>
        </p:nvPicPr>
        <p:blipFill>
          <a:blip r:embed="rId2"/>
          <a:srcRect t="6534" b="6534"/>
          <a:stretch>
            <a:fillRect/>
          </a:stretch>
        </p:blipFill>
        <p:spPr/>
      </p:pic>
    </p:spTree>
    <p:extLst>
      <p:ext uri="{BB962C8B-B14F-4D97-AF65-F5344CB8AC3E}">
        <p14:creationId xmlns:p14="http://schemas.microsoft.com/office/powerpoint/2010/main" val="139739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3657600" y="1417638"/>
            <a:ext cx="3733800" cy="45719"/>
          </a:xfrm>
        </p:spPr>
        <p:txBody>
          <a:bodyPr>
            <a:normAutofit fontScale="90000"/>
          </a:bodyPr>
          <a:lstStyle/>
          <a:p>
            <a:endParaRPr lang="en-US" dirty="0"/>
          </a:p>
        </p:txBody>
      </p:sp>
      <p:pic>
        <p:nvPicPr>
          <p:cNvPr id="12290"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3962400" y="1828800"/>
            <a:ext cx="3886200" cy="457200"/>
          </a:xfrm>
        </p:spPr>
        <p:txBody>
          <a:bodyPr>
            <a:normAutofit fontScale="90000"/>
          </a:bodyPr>
          <a:lstStyle/>
          <a:p>
            <a:endParaRPr lang="en-US" dirty="0"/>
          </a:p>
        </p:txBody>
      </p:sp>
      <p:pic>
        <p:nvPicPr>
          <p:cNvPr id="13314" name="Picture 2"/>
          <p:cNvPicPr>
            <a:picLocks noGrp="1" noChangeAspect="1" noChangeArrowheads="1"/>
          </p:cNvPicPr>
          <p:nvPr>
            <p:ph idx="1"/>
          </p:nvPr>
        </p:nvPicPr>
        <p:blipFill>
          <a:blip r:embed="rId2"/>
          <a:srcRect/>
          <a:stretch>
            <a:fillRect/>
          </a:stretch>
        </p:blipFill>
        <p:spPr bwMode="auto">
          <a:xfrm>
            <a:off x="1477818" y="0"/>
            <a:ext cx="9144000" cy="68580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838200"/>
          </a:xfrm>
          <a:solidFill>
            <a:srgbClr val="FFFF00"/>
          </a:solidFill>
        </p:spPr>
        <p:txBody>
          <a:bodyPr>
            <a:normAutofit/>
          </a:bodyPr>
          <a:lstStyle/>
          <a:p>
            <a:r>
              <a:rPr lang="en-US" sz="2800" dirty="0"/>
              <a:t>Victory Day of Bangladesh 16</a:t>
            </a:r>
            <a:r>
              <a:rPr lang="en-US" sz="2800" baseline="30000" dirty="0"/>
              <a:t>th</a:t>
            </a:r>
            <a:r>
              <a:rPr lang="en-US" sz="2800" dirty="0"/>
              <a:t> December,1971</a:t>
            </a:r>
          </a:p>
        </p:txBody>
      </p:sp>
      <p:pic>
        <p:nvPicPr>
          <p:cNvPr id="14338" name="Picture 2" descr="C:\Users\S H\Pictures\download (3).jpg"/>
          <p:cNvPicPr>
            <a:picLocks noGrp="1" noChangeAspect="1" noChangeArrowheads="1"/>
          </p:cNvPicPr>
          <p:nvPr>
            <p:ph idx="1"/>
          </p:nvPr>
        </p:nvPicPr>
        <p:blipFill>
          <a:blip r:embed="rId2"/>
          <a:srcRect/>
          <a:stretch>
            <a:fillRect/>
          </a:stretch>
        </p:blipFill>
        <p:spPr bwMode="auto">
          <a:xfrm>
            <a:off x="1524000" y="838200"/>
            <a:ext cx="9144000" cy="60198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1417638"/>
          </a:xfrm>
          <a:solidFill>
            <a:srgbClr val="FFFF00"/>
          </a:solidFill>
        </p:spPr>
        <p:txBody>
          <a:bodyPr>
            <a:normAutofit/>
          </a:bodyPr>
          <a:lstStyle/>
          <a:p>
            <a:r>
              <a:rPr lang="en-US" sz="3200" dirty="0"/>
              <a:t>Victory Day of Bangladesh</a:t>
            </a:r>
            <a:br>
              <a:rPr lang="en-US" sz="3200" dirty="0"/>
            </a:br>
            <a:r>
              <a:rPr lang="en-US" sz="3200" dirty="0"/>
              <a:t>16</a:t>
            </a:r>
            <a:r>
              <a:rPr lang="en-US" sz="3200" baseline="30000" dirty="0"/>
              <a:t>th</a:t>
            </a:r>
            <a:r>
              <a:rPr lang="en-US" sz="3200" dirty="0"/>
              <a:t> December,1971</a:t>
            </a:r>
          </a:p>
        </p:txBody>
      </p:sp>
      <p:pic>
        <p:nvPicPr>
          <p:cNvPr id="15362" name="Picture 2"/>
          <p:cNvPicPr>
            <a:picLocks noGrp="1" noChangeAspect="1" noChangeArrowheads="1"/>
          </p:cNvPicPr>
          <p:nvPr>
            <p:ph idx="1"/>
          </p:nvPr>
        </p:nvPicPr>
        <p:blipFill>
          <a:blip r:embed="rId2"/>
          <a:srcRect/>
          <a:stretch>
            <a:fillRect/>
          </a:stretch>
        </p:blipFill>
        <p:spPr bwMode="auto">
          <a:xfrm>
            <a:off x="1481667" y="1507067"/>
            <a:ext cx="9144000" cy="54102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5562600" y="1905000"/>
            <a:ext cx="76200" cy="533400"/>
          </a:xfrm>
        </p:spPr>
        <p:txBody>
          <a:bodyPr>
            <a:normAutofit fontScale="90000"/>
          </a:bodyPr>
          <a:lstStyle/>
          <a:p>
            <a:r>
              <a:rPr lang="en-US" dirty="0"/>
              <a:t>a</a:t>
            </a:r>
          </a:p>
        </p:txBody>
      </p:sp>
      <p:pic>
        <p:nvPicPr>
          <p:cNvPr id="16386" name="Picture 2" descr="C:\Users\S H\Pictures\download (4).jpg"/>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1524000" y="1"/>
            <a:ext cx="9144000" cy="6857999"/>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6840-87E5-415A-97EE-60C1C29F77DC}"/>
              </a:ext>
            </a:extLst>
          </p:cNvPr>
          <p:cNvSpPr>
            <a:spLocks noGrp="1"/>
          </p:cNvSpPr>
          <p:nvPr>
            <p:ph type="title"/>
          </p:nvPr>
        </p:nvSpPr>
        <p:spPr/>
        <p:txBody>
          <a:bodyPr/>
          <a:lstStyle/>
          <a:p>
            <a:r>
              <a:rPr lang="en-US" dirty="0"/>
              <a:t>Reasons behind the Conflict</a:t>
            </a:r>
          </a:p>
        </p:txBody>
      </p:sp>
      <p:sp>
        <p:nvSpPr>
          <p:cNvPr id="3" name="Content Placeholder 2">
            <a:extLst>
              <a:ext uri="{FF2B5EF4-FFF2-40B4-BE49-F238E27FC236}">
                <a16:creationId xmlns:a16="http://schemas.microsoft.com/office/drawing/2014/main" id="{47399211-A7B7-4682-A214-39336BEE716C}"/>
              </a:ext>
            </a:extLst>
          </p:cNvPr>
          <p:cNvSpPr>
            <a:spLocks noGrp="1"/>
          </p:cNvSpPr>
          <p:nvPr>
            <p:ph idx="1"/>
          </p:nvPr>
        </p:nvSpPr>
        <p:spPr>
          <a:xfrm>
            <a:off x="2933700" y="2803310"/>
            <a:ext cx="7258924" cy="3851255"/>
          </a:xfrm>
        </p:spPr>
        <p:txBody>
          <a:bodyPr>
            <a:normAutofit/>
          </a:bodyPr>
          <a:lstStyle/>
          <a:p>
            <a:r>
              <a:rPr lang="en-US" sz="3200" dirty="0"/>
              <a:t>Social and Political inequality.</a:t>
            </a:r>
          </a:p>
          <a:p>
            <a:r>
              <a:rPr lang="en-US" sz="3200" dirty="0"/>
              <a:t>Different Language and cultures.</a:t>
            </a:r>
          </a:p>
          <a:p>
            <a:r>
              <a:rPr lang="en-US" sz="3200" dirty="0"/>
              <a:t>Economic Exploitation.</a:t>
            </a:r>
          </a:p>
          <a:p>
            <a:r>
              <a:rPr lang="en-US" sz="3200" dirty="0"/>
              <a:t>Political discontent.</a:t>
            </a:r>
          </a:p>
        </p:txBody>
      </p:sp>
    </p:spTree>
    <p:extLst>
      <p:ext uri="{BB962C8B-B14F-4D97-AF65-F5344CB8AC3E}">
        <p14:creationId xmlns:p14="http://schemas.microsoft.com/office/powerpoint/2010/main" val="87102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5D1F95-14DF-4FE5-B85C-ED194A76589B}"/>
              </a:ext>
            </a:extLst>
          </p:cNvPr>
          <p:cNvSpPr>
            <a:spLocks noGrp="1"/>
          </p:cNvSpPr>
          <p:nvPr>
            <p:ph type="title"/>
          </p:nvPr>
        </p:nvSpPr>
        <p:spPr>
          <a:xfrm>
            <a:off x="3162301" y="2801923"/>
            <a:ext cx="5859724" cy="1400961"/>
          </a:xfrm>
        </p:spPr>
        <p:txBody>
          <a:bodyPr>
            <a:normAutofit/>
          </a:bodyPr>
          <a:lstStyle/>
          <a:p>
            <a:r>
              <a:rPr lang="en-US" sz="6000" dirty="0"/>
              <a:t>Major Events</a:t>
            </a:r>
          </a:p>
        </p:txBody>
      </p:sp>
    </p:spTree>
    <p:extLst>
      <p:ext uri="{BB962C8B-B14F-4D97-AF65-F5344CB8AC3E}">
        <p14:creationId xmlns:p14="http://schemas.microsoft.com/office/powerpoint/2010/main" val="3829716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7A945F-E53D-40E8-AB05-6CDF4373BDFE}"/>
              </a:ext>
            </a:extLst>
          </p:cNvPr>
          <p:cNvSpPr>
            <a:spLocks noGrp="1"/>
          </p:cNvSpPr>
          <p:nvPr>
            <p:ph type="title"/>
          </p:nvPr>
        </p:nvSpPr>
        <p:spPr/>
        <p:txBody>
          <a:bodyPr/>
          <a:lstStyle/>
          <a:p>
            <a:r>
              <a:rPr lang="en-US" dirty="0"/>
              <a:t>Declaration of State Language</a:t>
            </a:r>
          </a:p>
        </p:txBody>
      </p:sp>
      <p:sp>
        <p:nvSpPr>
          <p:cNvPr id="5" name="Content Placeholder 4">
            <a:extLst>
              <a:ext uri="{FF2B5EF4-FFF2-40B4-BE49-F238E27FC236}">
                <a16:creationId xmlns:a16="http://schemas.microsoft.com/office/drawing/2014/main" id="{C26304C5-E659-40BD-90F0-FEC92AEB8FE2}"/>
              </a:ext>
            </a:extLst>
          </p:cNvPr>
          <p:cNvSpPr>
            <a:spLocks noGrp="1"/>
          </p:cNvSpPr>
          <p:nvPr>
            <p:ph idx="1"/>
          </p:nvPr>
        </p:nvSpPr>
        <p:spPr>
          <a:xfrm>
            <a:off x="2933700" y="3129094"/>
            <a:ext cx="8770571" cy="2960810"/>
          </a:xfrm>
        </p:spPr>
        <p:txBody>
          <a:bodyPr>
            <a:normAutofit/>
          </a:bodyPr>
          <a:lstStyle/>
          <a:p>
            <a:r>
              <a:rPr lang="en-US" sz="3200" dirty="0"/>
              <a:t>National Education Summit Decided to Make Urdu as a State Language.</a:t>
            </a:r>
          </a:p>
          <a:p>
            <a:r>
              <a:rPr lang="en-US" sz="3200" dirty="0"/>
              <a:t>Mohammad Ali Jinnah Declared that Urdu will be the State Language of Pakistan.</a:t>
            </a:r>
          </a:p>
        </p:txBody>
      </p:sp>
    </p:spTree>
    <p:extLst>
      <p:ext uri="{BB962C8B-B14F-4D97-AF65-F5344CB8AC3E}">
        <p14:creationId xmlns:p14="http://schemas.microsoft.com/office/powerpoint/2010/main" val="1090753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4000">
              <a:schemeClr val="accent1">
                <a:lumMod val="45000"/>
                <a:lumOff val="55000"/>
              </a:schemeClr>
            </a:gs>
            <a:gs pos="58000">
              <a:schemeClr val="accent1">
                <a:lumMod val="45000"/>
                <a:lumOff val="55000"/>
              </a:schemeClr>
            </a:gs>
            <a:gs pos="8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C677-0336-4C05-910A-31CAD3BA8CC0}"/>
              </a:ext>
            </a:extLst>
          </p:cNvPr>
          <p:cNvSpPr>
            <a:spLocks noGrp="1"/>
          </p:cNvSpPr>
          <p:nvPr>
            <p:ph type="title"/>
          </p:nvPr>
        </p:nvSpPr>
        <p:spPr/>
        <p:txBody>
          <a:bodyPr/>
          <a:lstStyle/>
          <a:p>
            <a:pPr algn="ctr"/>
            <a:r>
              <a:rPr lang="en-US" dirty="0"/>
              <a:t>Language Movement</a:t>
            </a:r>
          </a:p>
        </p:txBody>
      </p:sp>
      <p:sp>
        <p:nvSpPr>
          <p:cNvPr id="3" name="Content Placeholder 2">
            <a:extLst>
              <a:ext uri="{FF2B5EF4-FFF2-40B4-BE49-F238E27FC236}">
                <a16:creationId xmlns:a16="http://schemas.microsoft.com/office/drawing/2014/main" id="{C3FE65BC-9642-450D-AE13-8AB0F1EDF676}"/>
              </a:ext>
            </a:extLst>
          </p:cNvPr>
          <p:cNvSpPr>
            <a:spLocks noGrp="1"/>
          </p:cNvSpPr>
          <p:nvPr>
            <p:ph sz="half" idx="1"/>
          </p:nvPr>
        </p:nvSpPr>
        <p:spPr>
          <a:xfrm>
            <a:off x="2933699" y="2994870"/>
            <a:ext cx="4160520" cy="3101130"/>
          </a:xfrm>
        </p:spPr>
        <p:txBody>
          <a:bodyPr>
            <a:normAutofit/>
          </a:bodyPr>
          <a:lstStyle/>
          <a:p>
            <a:r>
              <a:rPr lang="en-US" sz="2800" dirty="0"/>
              <a:t>Pakistani Government Forcefully tried to Establish Urdu as a State Language.</a:t>
            </a:r>
          </a:p>
        </p:txBody>
      </p:sp>
      <p:sp>
        <p:nvSpPr>
          <p:cNvPr id="4" name="Content Placeholder 3">
            <a:extLst>
              <a:ext uri="{FF2B5EF4-FFF2-40B4-BE49-F238E27FC236}">
                <a16:creationId xmlns:a16="http://schemas.microsoft.com/office/drawing/2014/main" id="{29017F25-260F-4CF9-99B8-1F88FE199E54}"/>
              </a:ext>
            </a:extLst>
          </p:cNvPr>
          <p:cNvSpPr>
            <a:spLocks noGrp="1"/>
          </p:cNvSpPr>
          <p:nvPr>
            <p:ph sz="half" idx="2"/>
          </p:nvPr>
        </p:nvSpPr>
        <p:spPr>
          <a:xfrm>
            <a:off x="7543751" y="2994870"/>
            <a:ext cx="4160520" cy="3101130"/>
          </a:xfrm>
        </p:spPr>
        <p:txBody>
          <a:bodyPr>
            <a:normAutofit/>
          </a:bodyPr>
          <a:lstStyle/>
          <a:p>
            <a:r>
              <a:rPr lang="en-US" sz="2800" dirty="0"/>
              <a:t>General students Protested against this Decision and got killed in Daylight by The police Force.</a:t>
            </a:r>
          </a:p>
        </p:txBody>
      </p:sp>
    </p:spTree>
    <p:extLst>
      <p:ext uri="{BB962C8B-B14F-4D97-AF65-F5344CB8AC3E}">
        <p14:creationId xmlns:p14="http://schemas.microsoft.com/office/powerpoint/2010/main" val="306546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6DE6-3817-4B6D-AAAF-1AAFFCB2BBCD}"/>
              </a:ext>
            </a:extLst>
          </p:cNvPr>
          <p:cNvSpPr>
            <a:spLocks noGrp="1"/>
          </p:cNvSpPr>
          <p:nvPr>
            <p:ph type="ctrTitle"/>
          </p:nvPr>
        </p:nvSpPr>
        <p:spPr>
          <a:xfrm>
            <a:off x="7920752" y="2256639"/>
            <a:ext cx="3793678" cy="2147580"/>
          </a:xfrm>
        </p:spPr>
        <p:txBody>
          <a:bodyPr>
            <a:normAutofit/>
          </a:bodyPr>
          <a:lstStyle/>
          <a:p>
            <a:r>
              <a:rPr lang="en-US" dirty="0"/>
              <a:t>East Bengal </a:t>
            </a:r>
            <a:br>
              <a:rPr lang="en-US" dirty="0"/>
            </a:br>
            <a:r>
              <a:rPr lang="en-US" dirty="0"/>
              <a:t>became</a:t>
            </a:r>
            <a:br>
              <a:rPr lang="en-US" dirty="0"/>
            </a:br>
            <a:r>
              <a:rPr lang="en-US" dirty="0"/>
              <a:t>East Pakistan</a:t>
            </a:r>
          </a:p>
        </p:txBody>
      </p:sp>
    </p:spTree>
    <p:extLst>
      <p:ext uri="{BB962C8B-B14F-4D97-AF65-F5344CB8AC3E}">
        <p14:creationId xmlns:p14="http://schemas.microsoft.com/office/powerpoint/2010/main" val="129983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zigZag">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35955-6D76-4FBD-BFE8-C6A3E0D8CC0A}"/>
              </a:ext>
            </a:extLst>
          </p:cNvPr>
          <p:cNvSpPr>
            <a:spLocks noGrp="1"/>
          </p:cNvSpPr>
          <p:nvPr>
            <p:ph type="title"/>
          </p:nvPr>
        </p:nvSpPr>
        <p:spPr>
          <a:xfrm>
            <a:off x="3162301" y="2348917"/>
            <a:ext cx="5859724" cy="1501630"/>
          </a:xfrm>
        </p:spPr>
        <p:txBody>
          <a:bodyPr>
            <a:normAutofit/>
          </a:bodyPr>
          <a:lstStyle/>
          <a:p>
            <a:pPr algn="ctr"/>
            <a:r>
              <a:rPr lang="en-US" sz="3600" dirty="0"/>
              <a:t>Bangla became a state language along with Urdu.</a:t>
            </a:r>
          </a:p>
        </p:txBody>
      </p:sp>
    </p:spTree>
    <p:extLst>
      <p:ext uri="{BB962C8B-B14F-4D97-AF65-F5344CB8AC3E}">
        <p14:creationId xmlns:p14="http://schemas.microsoft.com/office/powerpoint/2010/main" val="2312704342"/>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2135651D9EE54493AFB017992DD87C" ma:contentTypeVersion="3" ma:contentTypeDescription="Create a new document." ma:contentTypeScope="" ma:versionID="28182c08bcda198f9bcbf4cf32889f99">
  <xsd:schema xmlns:xsd="http://www.w3.org/2001/XMLSchema" xmlns:xs="http://www.w3.org/2001/XMLSchema" xmlns:p="http://schemas.microsoft.com/office/2006/metadata/properties" xmlns:ns2="37e97806-1097-4ca9-b2d0-54946094c89c" targetNamespace="http://schemas.microsoft.com/office/2006/metadata/properties" ma:root="true" ma:fieldsID="d79bb2df37f02229a657615a17fb5274" ns2:_="">
    <xsd:import namespace="37e97806-1097-4ca9-b2d0-54946094c89c"/>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e97806-1097-4ca9-b2d0-54946094c8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9290C9-6505-4B77-B628-A44276CB9D85}">
  <ds:schemaRef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schemas.microsoft.com/office/2006/documentManagement/types"/>
    <ds:schemaRef ds:uri="16c05727-aa75-4e4a-9b5f-8a80a1165891"/>
    <ds:schemaRef ds:uri="http://purl.org/dc/dcmitype/"/>
    <ds:schemaRef ds:uri="71af3243-3dd4-4a8d-8c0d-dd76da1f02a5"/>
    <ds:schemaRef ds:uri="http://www.w3.org/XML/1998/namespace"/>
    <ds:schemaRef ds:uri="http://purl.org/dc/terms/"/>
    <ds:schemaRef ds:uri="d2759a66-45ac-4dcc-97a7-1d1447a6f8ca"/>
  </ds:schemaRefs>
</ds:datastoreItem>
</file>

<file path=customXml/itemProps2.xml><?xml version="1.0" encoding="utf-8"?>
<ds:datastoreItem xmlns:ds="http://schemas.openxmlformats.org/officeDocument/2006/customXml" ds:itemID="{5D719C32-7E0D-420D-BC27-A5176065255A}"/>
</file>

<file path=customXml/itemProps3.xml><?xml version="1.0" encoding="utf-8"?>
<ds:datastoreItem xmlns:ds="http://schemas.openxmlformats.org/officeDocument/2006/customXml" ds:itemID="{5728C3E1-D10B-4426-B05E-8E1CAFF03C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Feathered design</Template>
  <TotalTime>0</TotalTime>
  <Words>608</Words>
  <Application>Microsoft Office PowerPoint</Application>
  <PresentationFormat>Widescreen</PresentationFormat>
  <Paragraphs>74</Paragraphs>
  <Slides>35</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35</vt:i4>
      </vt:variant>
    </vt:vector>
  </HeadingPairs>
  <TitlesOfParts>
    <vt:vector size="44" baseType="lpstr">
      <vt:lpstr>Arial</vt:lpstr>
      <vt:lpstr>Calibri</vt:lpstr>
      <vt:lpstr>Calibri Light</vt:lpstr>
      <vt:lpstr>Century Schoolbook</vt:lpstr>
      <vt:lpstr>Corbel</vt:lpstr>
      <vt:lpstr>Times New Roman</vt:lpstr>
      <vt:lpstr>Feathered</vt:lpstr>
      <vt:lpstr>Office Theme</vt:lpstr>
      <vt:lpstr>1_Office Theme</vt:lpstr>
      <vt:lpstr>Political Development of Bangladesh from 1947-1971</vt:lpstr>
      <vt:lpstr>Chronological History of Bangladesh</vt:lpstr>
      <vt:lpstr>Map of Pakistan before 1971</vt:lpstr>
      <vt:lpstr>Reasons behind the Conflict</vt:lpstr>
      <vt:lpstr>Major Events</vt:lpstr>
      <vt:lpstr>Declaration of State Language</vt:lpstr>
      <vt:lpstr>Language Movement</vt:lpstr>
      <vt:lpstr>East Bengal  became East Pakistan</vt:lpstr>
      <vt:lpstr>Bangla became a state language along with Urdu.</vt:lpstr>
      <vt:lpstr>Presidential rule in the West Pakistan.</vt:lpstr>
      <vt:lpstr>Ayub Khan captured the power</vt:lpstr>
      <vt:lpstr>“Basic Democracies”</vt:lpstr>
      <vt:lpstr>The Split of Pakistan Muslim League</vt:lpstr>
      <vt:lpstr>Charges against Sheikh Mujibur Rahman</vt:lpstr>
      <vt:lpstr>6-Point Formula     Bengalese Right to Live</vt:lpstr>
      <vt:lpstr>1967-1969</vt:lpstr>
      <vt:lpstr>The historic  Agartala Case</vt:lpstr>
      <vt:lpstr>Historic Mass Upsurge of 1969</vt:lpstr>
      <vt:lpstr>Political Development of Bangladesh From 1947-1971</vt:lpstr>
      <vt:lpstr>7th March of Sheikh Mujibur Rahman </vt:lpstr>
      <vt:lpstr>7th March of Sheikh Mujibur Rahman</vt:lpstr>
      <vt:lpstr>Proclamation of Bangladeshi Independence on 26th March,1971  </vt:lpstr>
      <vt:lpstr>Proclamation of Bangladeshi Independence on 26th March,1971 </vt:lpstr>
      <vt:lpstr>PowerPoint Presentation</vt:lpstr>
      <vt:lpstr>a</vt:lpstr>
      <vt:lpstr>a</vt:lpstr>
      <vt:lpstr>b</vt:lpstr>
      <vt:lpstr>PowerPoint Presentation</vt:lpstr>
      <vt:lpstr>PowerPoint Presentation</vt:lpstr>
      <vt:lpstr>PowerPoint Presentation</vt:lpstr>
      <vt:lpstr>PowerPoint Presentation</vt:lpstr>
      <vt:lpstr>Victory Day of Bangladesh 16th December,1971</vt:lpstr>
      <vt:lpstr>Victory Day of Bangladesh 16th December,1971</vt:lpstr>
      <vt:lpstr>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Political Development of Bangladesh from 1947-1971</dc:title>
  <dc:creator/>
  <cp:lastModifiedBy/>
  <cp:revision>8</cp:revision>
  <dcterms:created xsi:type="dcterms:W3CDTF">2020-09-05T15:03:09Z</dcterms:created>
  <dcterms:modified xsi:type="dcterms:W3CDTF">2023-01-19T15:33:04Z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0x010100122135651D9EE54493AFB017992DD87C</vt:lpwstr>
  </property>
</Properties>
</file>